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2FDA54-8546-42BC-915F-53A6B07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587F7C03-116A-4FAE-B9E9-A18C45FD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D96E13E-A903-47A3-866D-0FFE03B4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5BF8EF8-B773-485F-9A08-8BECBCED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E5B716F-601B-4EC6-8A68-21BDF65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9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B192F1-CF29-4287-A653-4B2640A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4053476-FB13-45FE-AFF2-11B45528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78A1180-AADF-4119-9CA9-DE8F03A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F08AC4D-C062-4935-835B-F12A4585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4E33A71-82CD-4ECC-B426-88AA10B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CFE5420-661A-4EB1-9D6D-16D23822E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87F03BE-7614-4E9B-90E6-67E4CAA8F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878108-D727-4D99-834C-C55C1E7E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D4E200F-B39F-4159-9AF5-86D611A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C0AEDE-13EB-41B4-AF74-E38A0CB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40531CC-9DC5-444A-9EB6-DB6FC9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1E292B5-3356-401A-B697-C379072B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212A1C7-0A8C-4DFA-998C-DFEC15A8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491A492-06D1-4A92-B332-48AD3671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DDC1BAF-604D-49F1-91EE-5AC00E18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460639-11A3-4A85-BED7-B1A5E739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613B352-D9DA-4DCB-8E3C-FBFD5AF2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622735-7E44-43C7-8F11-81FAC7E2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E8D37E9-515E-4A18-ACB7-41C96AB3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8521ED-9434-44C4-B9E1-529F547F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1B2BD0-ACD3-422F-B4AF-8F1EA6EC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E8BD65B-9C27-4875-94FA-C6A68E11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F94C82D-3A02-478C-9BD5-BED197A9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7B1C4B3-3457-420F-9D70-21AF563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3835C84-64E0-4E96-AC7D-8E3BE337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DF44131-AE98-40F1-BB46-9861206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FCF9BD-1DD0-45F1-8E9E-20D57977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D49903D-0F4B-46DC-B6A7-84151886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6AAB847-E3FD-4692-AB0F-F634C5DD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29FA9CB-3DA3-446E-B005-45FE109ED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54E8CE3E-3C62-4A8C-92E4-B70DCA2B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8D36374-C1D8-48C4-8670-6D77B9F8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ED8B23C9-F4C8-4EF7-978F-664E22FC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B08F2263-4463-4EB8-B125-F9BC74F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8FDA81-4483-4DC2-A8A4-87B1FBD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9E96A36-7814-454C-9B63-45F4E666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DE887CF-EF1D-49C8-9831-A3FA1A87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778DFA9-B471-4FA4-A6D0-B05E75A1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36AFF875-A2F3-40DD-8B8F-15CF8FA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5D129CA-5D82-4E75-8A61-DFC4FB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0FB9ED9-E992-44D1-BB76-886ED10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227A0C-9D62-4338-A739-7F609C59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7BCD01-99E3-4A2A-A706-A6CE8A4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BB650E5-DA87-4345-9C7F-F6BFDA652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088E389-1CE6-40A8-8735-6C52EAE2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1BFD408-96C2-47A0-9FEA-5C64078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FBC5FAF-6881-4FDF-98E0-85DD887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E057369-40B6-436D-8AA6-3E553599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973873D5-F558-4541-958D-09FC3B5F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FCB9186-C463-4124-8186-54505B6B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1DD6579-5D0C-4BDF-AC2E-6D523E13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AA44992-C664-43B8-A1DA-2F15D8E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B4EA938-DD27-4DCC-9371-11F64A5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4FBD1A4-B280-49A5-A5B0-346D30D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8B02B8B-52CE-4D8C-99BA-3B3BFED2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2CC8D3A-BBB9-4531-8AF0-56419DF52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190D-9665-4574-AA02-6E56EDA874C4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CD03226-8C97-49C6-9D5F-DF99B87D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9F054AC-64FC-42D4-9F03-DBFE4F9D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9.bin"/><Relationship Id="rId2" Type="http://schemas.microsoft.com/office/2007/relationships/media" Target="../media/media1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9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坐标转换矩阵：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="" xmlns:a16="http://schemas.microsoft.com/office/drawing/2014/main" id="{CAB3847C-A529-410F-8BA0-75E8B10A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44941"/>
              </p:ext>
            </p:extLst>
          </p:nvPr>
        </p:nvGraphicFramePr>
        <p:xfrm>
          <a:off x="449957" y="1977231"/>
          <a:ext cx="5519737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" name="AxMath" r:id="rId3" imgW="3389040" imgH="1780920" progId="Equation.AxMath">
                  <p:embed/>
                </p:oleObj>
              </mc:Choice>
              <mc:Fallback>
                <p:oleObj name="AxMath" r:id="rId3" imgW="3389040" imgH="178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977231"/>
                        <a:ext cx="5519737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C18957B0-9D07-4AB5-ABD0-9759769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43475"/>
              </p:ext>
            </p:extLst>
          </p:nvPr>
        </p:nvGraphicFramePr>
        <p:xfrm>
          <a:off x="449957" y="5269471"/>
          <a:ext cx="3817856" cy="1131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" name="AxMath" r:id="rId5" imgW="2549520" imgH="756000" progId="Equation.AxMath">
                  <p:embed/>
                </p:oleObj>
              </mc:Choice>
              <mc:Fallback>
                <p:oleObj name="AxMath" r:id="rId5" imgW="2549520" imgH="756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5269471"/>
                        <a:ext cx="3817856" cy="1131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6043728" y="146041"/>
            <a:ext cx="5895918" cy="6480000"/>
            <a:chOff x="6074413" y="127631"/>
            <a:chExt cx="5895918" cy="6480000"/>
          </a:xfrm>
        </p:grpSpPr>
        <p:graphicFrame>
          <p:nvGraphicFramePr>
            <p:cNvPr id="6" name="对象 5">
              <a:extLst>
                <a:ext uri="{FF2B5EF4-FFF2-40B4-BE49-F238E27FC236}">
                  <a16:creationId xmlns="" xmlns:a16="http://schemas.microsoft.com/office/drawing/2014/main" id="{BAADADA6-4372-4F48-A25D-C62FB811E2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233272"/>
                </p:ext>
              </p:extLst>
            </p:nvPr>
          </p:nvGraphicFramePr>
          <p:xfrm>
            <a:off x="6074413" y="127631"/>
            <a:ext cx="5218792" cy="648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7" name="AxGlyph" r:id="rId7" imgW="190800" imgH="236520" progId="AxGlyph.Document">
                    <p:embed/>
                  </p:oleObj>
                </mc:Choice>
                <mc:Fallback>
                  <p:oleObj name="AxGlyph" r:id="rId7" imgW="190800" imgH="236520" progId="AxGlyph.Documen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74413" y="127631"/>
                          <a:ext cx="5218792" cy="648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>
              <a:off x="9303560" y="5208102"/>
              <a:ext cx="160173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9315834" y="3422260"/>
              <a:ext cx="160173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8051630" y="531775"/>
              <a:ext cx="2810705" cy="21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0862335" y="50234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移动底盘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27026" y="3244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机械臂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5294" y="3532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摄像头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851967" y="847722"/>
            <a:ext cx="6527614" cy="4989143"/>
            <a:chOff x="2228079" y="857247"/>
            <a:chExt cx="6527614" cy="4989143"/>
          </a:xfrm>
        </p:grpSpPr>
        <p:grpSp>
          <p:nvGrpSpPr>
            <p:cNvPr id="17" name="组合 16"/>
            <p:cNvGrpSpPr/>
            <p:nvPr/>
          </p:nvGrpSpPr>
          <p:grpSpPr>
            <a:xfrm>
              <a:off x="2228079" y="857247"/>
              <a:ext cx="6527614" cy="4989143"/>
              <a:chOff x="1670671" y="1239291"/>
              <a:chExt cx="6527614" cy="498914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0671" y="1239291"/>
                <a:ext cx="6358514" cy="4989143"/>
              </a:xfrm>
              <a:prstGeom prst="rect">
                <a:avLst/>
              </a:prstGeom>
            </p:spPr>
          </p:pic>
          <p:cxnSp>
            <p:nvCxnSpPr>
              <p:cNvPr id="4" name="直接箭头连接符 3"/>
              <p:cNvCxnSpPr/>
              <p:nvPr/>
            </p:nvCxnSpPr>
            <p:spPr>
              <a:xfrm>
                <a:off x="6338170" y="2336104"/>
                <a:ext cx="1089764" cy="450937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H="1">
                <a:off x="7070942" y="4578263"/>
                <a:ext cx="25053" cy="131523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>
              <a:xfrm flipH="1">
                <a:off x="7550064" y="1991638"/>
                <a:ext cx="97076" cy="3845491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5404981" y="4146116"/>
                <a:ext cx="933189" cy="56366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6544849" y="2192240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42765" y="389159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0.59m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519796" y="5169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0.68m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095994" y="4180436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33581" y="5615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787024" y="5195369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404981" y="509584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 flipV="1">
              <a:off x="6225436" y="5066778"/>
              <a:ext cx="425883" cy="7594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6225436" y="4766936"/>
              <a:ext cx="9395" cy="375783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225436" y="5142719"/>
              <a:ext cx="336635" cy="215094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3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34228" y="1853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865240"/>
              </p:ext>
            </p:extLst>
          </p:nvPr>
        </p:nvGraphicFramePr>
        <p:xfrm>
          <a:off x="1534228" y="1601733"/>
          <a:ext cx="5038725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r:id="rId3" imgW="3615495" imgH="1985764" progId="AxGlyph.Document">
                  <p:embed/>
                </p:oleObj>
              </mc:Choice>
              <mc:Fallback>
                <p:oleObj r:id="rId3" imgW="3615495" imgH="1985764" progId="AxGlyph.Document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4228" y="1601733"/>
                        <a:ext cx="5038725" cy="28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52639" y="2911133"/>
            <a:ext cx="1061686" cy="37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1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/>
          <p:cNvGrpSpPr/>
          <p:nvPr/>
        </p:nvGrpSpPr>
        <p:grpSpPr>
          <a:xfrm>
            <a:off x="1702933" y="206365"/>
            <a:ext cx="7609524" cy="6219048"/>
            <a:chOff x="1689776" y="252414"/>
            <a:chExt cx="7609524" cy="621904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9776" y="252414"/>
              <a:ext cx="7609524" cy="6219048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>
            <a:xfrm>
              <a:off x="4176237" y="5885185"/>
              <a:ext cx="678017" cy="66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H="1">
              <a:off x="3953629" y="5885185"/>
              <a:ext cx="222609" cy="5117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4176236" y="5344022"/>
              <a:ext cx="1" cy="5478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 flipV="1">
              <a:off x="4299484" y="2019577"/>
              <a:ext cx="4149" cy="7759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4303633" y="2795529"/>
              <a:ext cx="624264" cy="150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4303633" y="2142782"/>
              <a:ext cx="334055" cy="63768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3531674" y="6027612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37688" y="550078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299484" y="5237738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3762616" y="2491753"/>
              <a:ext cx="9094" cy="63768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>
              <a:off x="3531674" y="3123298"/>
              <a:ext cx="237080" cy="4816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2910687" y="3119951"/>
              <a:ext cx="851929" cy="150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8440792" y="2938635"/>
              <a:ext cx="624264" cy="150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>
              <a:off x="8206548" y="2941426"/>
              <a:ext cx="227666" cy="56487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>
              <a:off x="8447370" y="2938635"/>
              <a:ext cx="1" cy="6150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>
              <a:off x="8444383" y="2244335"/>
              <a:ext cx="203289" cy="6860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8217701" y="1710387"/>
              <a:ext cx="227666" cy="56487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>
              <a:off x="8451951" y="1710393"/>
              <a:ext cx="624264" cy="150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8445367" y="1151225"/>
              <a:ext cx="0" cy="55258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2857473" y="5201595"/>
              <a:ext cx="1317271" cy="68359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H="1">
              <a:off x="2634864" y="5183967"/>
              <a:ext cx="222609" cy="5117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2853657" y="5194900"/>
              <a:ext cx="678017" cy="66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 flipV="1">
              <a:off x="2853656" y="4633340"/>
              <a:ext cx="1" cy="5478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2655066" y="554339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299542" y="483226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455286" y="444182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726009" y="243960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800233" y="177345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562399" y="1879732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310363" y="35100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339580" y="227695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591751" y="27434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752924" y="255696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829685" y="318438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447370" y="336193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046251" y="1024171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7880485" y="187500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672069" y="132557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cxnSp>
          <p:nvCxnSpPr>
            <p:cNvPr id="70" name="直接箭头连接符 69"/>
            <p:cNvCxnSpPr/>
            <p:nvPr/>
          </p:nvCxnSpPr>
          <p:spPr>
            <a:xfrm flipH="1">
              <a:off x="4160055" y="2768730"/>
              <a:ext cx="143578" cy="358092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3724656" y="3122991"/>
              <a:ext cx="447935" cy="4904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>
              <a:off x="4229990" y="3032995"/>
              <a:ext cx="1147674" cy="4018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>
              <a:off x="3990065" y="3149790"/>
              <a:ext cx="766074" cy="6800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/>
            <p:cNvSpPr txBox="1"/>
            <p:nvPr/>
          </p:nvSpPr>
          <p:spPr>
            <a:xfrm>
              <a:off x="5377664" y="331808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726009" y="382264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87" name="椭圆 86"/>
            <p:cNvSpPr/>
            <p:nvPr/>
          </p:nvSpPr>
          <p:spPr>
            <a:xfrm>
              <a:off x="8610011" y="2178078"/>
              <a:ext cx="98676" cy="101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箭头连接符 87"/>
            <p:cNvCxnSpPr>
              <a:endCxn id="87" idx="1"/>
            </p:cNvCxnSpPr>
            <p:nvPr/>
          </p:nvCxnSpPr>
          <p:spPr>
            <a:xfrm>
              <a:off x="8459861" y="1725458"/>
              <a:ext cx="164601" cy="46749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flipH="1">
              <a:off x="7375599" y="2491753"/>
              <a:ext cx="1175020" cy="8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7113276" y="2395302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85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运动学正解：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="" xmlns:a16="http://schemas.microsoft.com/office/drawing/2014/main" id="{9EDC08A2-F63A-4456-B6C0-B2A9FA033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2487"/>
              </p:ext>
            </p:extLst>
          </p:nvPr>
        </p:nvGraphicFramePr>
        <p:xfrm>
          <a:off x="449957" y="1041203"/>
          <a:ext cx="70183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AxMath" r:id="rId3" imgW="4314960" imgH="1687680" progId="Equation.AxMath">
                  <p:embed/>
                </p:oleObj>
              </mc:Choice>
              <mc:Fallback>
                <p:oleObj name="AxMath" r:id="rId3" imgW="4314960" imgH="1687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="" xmlns:a16="http://schemas.microsoft.com/office/drawing/2014/main" id="{CAB3847C-A529-410F-8BA0-75E8B10A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041203"/>
                        <a:ext cx="7018338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322AB0E-0360-4BA7-BC75-C16BA672E23B}"/>
              </a:ext>
            </a:extLst>
          </p:cNvPr>
          <p:cNvSpPr txBox="1"/>
          <p:nvPr/>
        </p:nvSpPr>
        <p:spPr>
          <a:xfrm>
            <a:off x="449957" y="4068997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运动学逆解：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="" xmlns:a16="http://schemas.microsoft.com/office/drawing/2014/main" id="{155E43A2-C3A4-4829-861A-30AAA5232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056203"/>
              </p:ext>
            </p:extLst>
          </p:nvPr>
        </p:nvGraphicFramePr>
        <p:xfrm>
          <a:off x="449957" y="4786552"/>
          <a:ext cx="10809288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" name="AxMath" r:id="rId5" imgW="7725960" imgH="1148760" progId="Equation.AxMath">
                  <p:embed/>
                </p:oleObj>
              </mc:Choice>
              <mc:Fallback>
                <p:oleObj name="AxMath" r:id="rId5" imgW="7725960" imgH="1148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4786552"/>
                        <a:ext cx="10809288" cy="161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295B13F-30FA-45B9-BFED-9CDEAFFB7833}"/>
              </a:ext>
            </a:extLst>
          </p:cNvPr>
          <p:cNvSpPr txBox="1"/>
          <p:nvPr/>
        </p:nvSpPr>
        <p:spPr>
          <a:xfrm>
            <a:off x="8544325" y="6031708"/>
            <a:ext cx="271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超定方程，解不一定存在</a:t>
            </a:r>
          </a:p>
        </p:txBody>
      </p:sp>
    </p:spTree>
    <p:extLst>
      <p:ext uri="{BB962C8B-B14F-4D97-AF65-F5344CB8AC3E}">
        <p14:creationId xmlns:p14="http://schemas.microsoft.com/office/powerpoint/2010/main" val="930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="" xmlns:a16="http://schemas.microsoft.com/office/drawing/2014/main" id="{D3904B3A-CDDB-4C31-8CF7-459A84AE1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2877"/>
              </p:ext>
            </p:extLst>
          </p:nvPr>
        </p:nvGraphicFramePr>
        <p:xfrm>
          <a:off x="449957" y="2714831"/>
          <a:ext cx="3779622" cy="260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" name="AxGlyph" r:id="rId5" imgW="250920" imgH="172800" progId="AxGlyph.Document">
                  <p:embed/>
                </p:oleObj>
              </mc:Choice>
              <mc:Fallback>
                <p:oleObj name="AxGlyph" r:id="rId5" imgW="250920" imgH="172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2714831"/>
                        <a:ext cx="3779622" cy="260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37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）如果曲面盆不深，可以令               ，此时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擦曲面">
            <a:hlinkClick r:id="" action="ppaction://media"/>
            <a:extLst>
              <a:ext uri="{FF2B5EF4-FFF2-40B4-BE49-F238E27FC236}">
                <a16:creationId xmlns="" xmlns:a16="http://schemas.microsoft.com/office/drawing/2014/main" id="{0E2C2D56-361C-45E5-90C0-47299F15E3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5831" y="456960"/>
            <a:ext cx="5791200" cy="59436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7683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AxMath" r:id="rId8" imgW="429120" imgH="228600" progId="Equation.AxMath">
                  <p:embed/>
                </p:oleObj>
              </mc:Choice>
              <mc:Fallback>
                <p:oleObj name="AxMath" r:id="rId8" imgW="42912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="" xmlns:a16="http://schemas.microsoft.com/office/drawing/2014/main" id="{8753DBAE-6B34-414D-BB38-351A0AB6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5450"/>
              </p:ext>
            </p:extLst>
          </p:nvPr>
        </p:nvGraphicFramePr>
        <p:xfrm>
          <a:off x="449957" y="1607074"/>
          <a:ext cx="30575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8" name="AxMath" r:id="rId10" imgW="1878840" imgH="777960" progId="Equation.AxMath">
                  <p:embed/>
                </p:oleObj>
              </mc:Choice>
              <mc:Fallback>
                <p:oleObj name="AxMath" r:id="rId10" imgW="1878840" imgH="7779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957" y="1607074"/>
                        <a:ext cx="30575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8BDC363-F510-401E-A8FE-BDC2348C11D5}"/>
              </a:ext>
            </a:extLst>
          </p:cNvPr>
          <p:cNvSpPr txBox="1"/>
          <p:nvPr/>
        </p:nvSpPr>
        <p:spPr>
          <a:xfrm>
            <a:off x="449957" y="5322292"/>
            <a:ext cx="41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按照此构型设计，夹具垂直面盆的斜面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="" xmlns:a16="http://schemas.microsoft.com/office/drawing/2014/main" id="{DA9EACEC-F2B9-4639-A82A-A0D208725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40543"/>
              </p:ext>
            </p:extLst>
          </p:nvPr>
        </p:nvGraphicFramePr>
        <p:xfrm>
          <a:off x="543563" y="5627511"/>
          <a:ext cx="4898060" cy="125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9" name="AxMath" r:id="rId12" imgW="2971440" imgH="764280" progId="Equation.AxMath">
                  <p:embed/>
                </p:oleObj>
              </mc:Choice>
              <mc:Fallback>
                <p:oleObj name="AxMath" r:id="rId12" imgW="2971440" imgH="76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563" y="5627511"/>
                        <a:ext cx="4898060" cy="125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9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10975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）如果曲面盆比较深，如果               ，则伸缩杆会和面盆相碰撞，此时应该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因为末端为海绵球，对末端接触点的姿态要求低，只有明确的位置约束，理论上有无穷多组解。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设置一些简单的约束条件，以求得其中一组解：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可求得：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8494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8" name="AxMath" r:id="rId3" imgW="429120" imgH="228600" progId="Equation.AxMath">
                  <p:embed/>
                </p:oleObj>
              </mc:Choice>
              <mc:Fallback>
                <p:oleObj name="AxMath" r:id="rId3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=""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="" xmlns:a16="http://schemas.microsoft.com/office/drawing/2014/main" id="{6EC8BA26-7FDF-4C04-99F9-206EFA47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15332"/>
              </p:ext>
            </p:extLst>
          </p:nvPr>
        </p:nvGraphicFramePr>
        <p:xfrm>
          <a:off x="9306678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" name="AxMath" r:id="rId5" imgW="429120" imgH="228600" progId="Equation.AxMath">
                  <p:embed/>
                </p:oleObj>
              </mc:Choice>
              <mc:Fallback>
                <p:oleObj name="AxMath" r:id="rId5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=""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6678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BFACCEEA-9142-46FF-AD4D-A5FDA6AC8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9976"/>
              </p:ext>
            </p:extLst>
          </p:nvPr>
        </p:nvGraphicFramePr>
        <p:xfrm>
          <a:off x="5937622" y="2246529"/>
          <a:ext cx="31623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" name="AxMath" r:id="rId7" imgW="1581840" imgH="228600" progId="Equation.AxMath">
                  <p:embed/>
                </p:oleObj>
              </mc:Choice>
              <mc:Fallback>
                <p:oleObj name="AxMath" r:id="rId7" imgW="1581840" imgH="228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6EC8BA26-7FDF-4C04-99F9-206EFA47B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7622" y="2246529"/>
                        <a:ext cx="3162301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="" xmlns:a16="http://schemas.microsoft.com/office/drawing/2014/main" id="{46512A9A-C484-4747-A9A8-65A2B0F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17676"/>
              </p:ext>
            </p:extLst>
          </p:nvPr>
        </p:nvGraphicFramePr>
        <p:xfrm>
          <a:off x="449957" y="3314600"/>
          <a:ext cx="73866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1" name="AxMath" r:id="rId9" imgW="4543920" imgH="837360" progId="Equation.AxMath">
                  <p:embed/>
                </p:oleObj>
              </mc:Choice>
              <mc:Fallback>
                <p:oleObj name="AxMath" r:id="rId9" imgW="4543920" imgH="83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3314600"/>
                        <a:ext cx="73866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="" xmlns:a16="http://schemas.microsoft.com/office/drawing/2014/main" id="{CD6C6837-D859-4AF3-9B6D-42B5C47CE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25156"/>
              </p:ext>
            </p:extLst>
          </p:nvPr>
        </p:nvGraphicFramePr>
        <p:xfrm>
          <a:off x="449957" y="4925137"/>
          <a:ext cx="6070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" name="AxMath" r:id="rId11" imgW="3733920" imgH="1181520" progId="Equation.AxMath">
                  <p:embed/>
                </p:oleObj>
              </mc:Choice>
              <mc:Fallback>
                <p:oleObj name="AxMath" r:id="rId11" imgW="3733920" imgH="1181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="" xmlns:a16="http://schemas.microsoft.com/office/drawing/2014/main" id="{46512A9A-C484-4747-A9A8-65A2B0F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9957" y="4925137"/>
                        <a:ext cx="60706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0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25_095915">
            <a:hlinkClick r:id="" action="ppaction://media"/>
            <a:extLst>
              <a:ext uri="{FF2B5EF4-FFF2-40B4-BE49-F238E27FC236}">
                <a16:creationId xmlns="" xmlns:a16="http://schemas.microsoft.com/office/drawing/2014/main" id="{6449BE82-F9CD-41B3-9353-4F7E9EDBE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07" y="454680"/>
            <a:ext cx="5303837" cy="6035675"/>
          </a:xfrm>
          <a:prstGeom prst="rect">
            <a:avLst/>
          </a:prstGeom>
        </p:spPr>
      </p:pic>
      <p:pic>
        <p:nvPicPr>
          <p:cNvPr id="5" name="20210225_100455">
            <a:hlinkClick r:id="" action="ppaction://media"/>
            <a:extLst>
              <a:ext uri="{FF2B5EF4-FFF2-40B4-BE49-F238E27FC236}">
                <a16:creationId xmlns="" xmlns:a16="http://schemas.microsoft.com/office/drawing/2014/main" id="{653B6719-42C7-4A59-99DB-8388A90C96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7424" y="1793997"/>
            <a:ext cx="6380669" cy="3477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1B834EC-A8AB-4183-BA60-2F8B55B0B171}"/>
              </a:ext>
            </a:extLst>
          </p:cNvPr>
          <p:cNvSpPr txBox="1"/>
          <p:nvPr/>
        </p:nvSpPr>
        <p:spPr>
          <a:xfrm>
            <a:off x="143907" y="54570"/>
            <a:ext cx="1097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56094" y="702440"/>
            <a:ext cx="521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法建立的机械臂坐标系如右图所示，其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参数如下表所示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37910"/>
              </p:ext>
            </p:extLst>
          </p:nvPr>
        </p:nvGraphicFramePr>
        <p:xfrm>
          <a:off x="377642" y="2662040"/>
          <a:ext cx="6056450" cy="2223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90"/>
                <a:gridCol w="1211290"/>
                <a:gridCol w="1211290"/>
                <a:gridCol w="1211290"/>
                <a:gridCol w="1211290"/>
              </a:tblGrid>
              <a:tr h="3691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a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α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d</a:t>
                      </a:r>
                      <a:r>
                        <a:rPr lang="en-US" altLang="zh-CN" i="1" baseline="-25000" dirty="0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err="1" smtClean="0"/>
                        <a:t>θ</a:t>
                      </a:r>
                      <a:r>
                        <a:rPr lang="en-US" altLang="zh-CN" i="1" baseline="-25000" dirty="0" err="1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1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2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3</a:t>
                      </a:r>
                      <a:r>
                        <a:rPr lang="en-US" altLang="zh-CN" dirty="0" smtClean="0"/>
                        <a:t>+90°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4</a:t>
                      </a:r>
                      <a:endParaRPr lang="zh-CN" altLang="en-US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5</a:t>
                      </a:r>
                      <a:endParaRPr lang="zh-CN" altLang="en-US" i="1" baseline="-250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1" name="组合 90"/>
          <p:cNvGrpSpPr/>
          <p:nvPr/>
        </p:nvGrpSpPr>
        <p:grpSpPr>
          <a:xfrm>
            <a:off x="7346884" y="282298"/>
            <a:ext cx="4295191" cy="6160620"/>
            <a:chOff x="7119818" y="282298"/>
            <a:chExt cx="4295191" cy="616062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818" y="282298"/>
              <a:ext cx="4295191" cy="6160620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9039672" y="5277746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9033537" y="4694740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8716293" y="527161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7757057" y="4394030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7757057" y="3773691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7431799" y="439403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7757056" y="4394030"/>
              <a:ext cx="1284494" cy="8775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816971" y="539992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57385" y="496894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32186" y="448153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83728" y="46199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92450" y="407072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49573" y="361408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9032186" y="2951855"/>
              <a:ext cx="5952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9032186" y="2331516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9032186" y="2537615"/>
              <a:ext cx="355941" cy="4142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8816971" y="193703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18422" y="292623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348043" y="236259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flipH="1">
              <a:off x="7441116" y="2441931"/>
              <a:ext cx="5216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7962752" y="1908019"/>
              <a:ext cx="3" cy="5339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7701934" y="2441931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7962752" y="2448912"/>
              <a:ext cx="1084512" cy="51354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7669934" y="26963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261414" y="204414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32343" y="1583901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10354715" y="2951855"/>
              <a:ext cx="4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10354711" y="2951857"/>
              <a:ext cx="6" cy="5032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10093895" y="2951855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10517809" y="257810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91171" y="3173386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310461" y="32466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0638628" y="157776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10632493" y="99475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>
              <a:off x="10315249" y="157162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0343332" y="1583901"/>
              <a:ext cx="292228" cy="135514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9944204" y="16050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331523" y="66271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909554" y="123372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cxnSp>
          <p:nvCxnSpPr>
            <p:cNvPr id="83" name="直接箭头连接符 82"/>
            <p:cNvCxnSpPr/>
            <p:nvPr/>
          </p:nvCxnSpPr>
          <p:spPr>
            <a:xfrm>
              <a:off x="10496171" y="434328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H="1" flipV="1">
              <a:off x="10490036" y="376027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H="1">
              <a:off x="10172792" y="433714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0507004" y="2931874"/>
              <a:ext cx="551363" cy="140527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0110325" y="3615945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9852829" y="438205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0866692" y="401272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</p:grpSp>
      <p:sp>
        <p:nvSpPr>
          <p:cNvPr id="93" name="矩形 92"/>
          <p:cNvSpPr/>
          <p:nvPr/>
        </p:nvSpPr>
        <p:spPr>
          <a:xfrm>
            <a:off x="390721" y="5203173"/>
            <a:ext cx="505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Robotics Toolbox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工具箱可建立机械臂模型。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1113" y="537955"/>
            <a:ext cx="11046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擦竖直平面（如窗户，镜子）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（上下移动副）具有机械限位，当末端位置处于关节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机械限位时，可直接令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；当末端位置超过关节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2_limit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。为尽量保证末端与竖直平面的垂直性，对关节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增加简单约束：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再根据末端位置去求得其他关节位置。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模拟机械臂擦镜子，其中机械臂关节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[0.5m,1.5m]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，镜子长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1.7m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，底端高度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2" y="3258701"/>
            <a:ext cx="3270461" cy="2452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002" y="3166647"/>
            <a:ext cx="3759216" cy="2814924"/>
          </a:xfrm>
          <a:prstGeom prst="rect">
            <a:avLst/>
          </a:prstGeom>
        </p:spPr>
      </p:pic>
      <p:pic>
        <p:nvPicPr>
          <p:cNvPr id="7" name="wipe_mi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1391" y="3131997"/>
            <a:ext cx="3608337" cy="27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B.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擦水平面（如桌面，地面）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当擦拭水平面时，令关节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处于固定角度，即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=constant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尽量保证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末端在水平面运动的一致性，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增加简单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约束，保证末端指向垂直于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平面，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再根据末端位置去求得其他关节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位置。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497" t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/>
          <p:cNvGrpSpPr/>
          <p:nvPr/>
        </p:nvGrpSpPr>
        <p:grpSpPr>
          <a:xfrm>
            <a:off x="7803473" y="1569297"/>
            <a:ext cx="3455244" cy="2078213"/>
            <a:chOff x="7803473" y="1569297"/>
            <a:chExt cx="3455244" cy="207821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664323" y="1654784"/>
              <a:ext cx="0" cy="17244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7803473" y="2630891"/>
              <a:ext cx="787300" cy="1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7803473" y="2630891"/>
              <a:ext cx="0" cy="652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830309" y="3095686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885180" y="2515329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03473" y="1910199"/>
              <a:ext cx="2259212" cy="70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0056867" y="1911638"/>
              <a:ext cx="570636" cy="80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16200000" flipV="1">
              <a:off x="8349958" y="2501940"/>
              <a:ext cx="218250" cy="39506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397693" y="229664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589096" y="1919687"/>
              <a:ext cx="0" cy="6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589096" y="1978510"/>
              <a:ext cx="686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9530145" y="15692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323752" y="15747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541992" y="2632198"/>
              <a:ext cx="20814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056867" y="1910199"/>
              <a:ext cx="0" cy="11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9957308" y="2072308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7803473" y="2913042"/>
              <a:ext cx="225339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8633967" y="2606575"/>
              <a:ext cx="143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-cos(q3)*</a:t>
              </a:r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再根据该公式可求得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61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  <a:blipFill rotWithShape="0"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最后可求得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358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9" y="2166713"/>
            <a:ext cx="3639644" cy="272538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62" y="2077399"/>
            <a:ext cx="3758920" cy="2814702"/>
          </a:xfrm>
          <a:prstGeom prst="rect">
            <a:avLst/>
          </a:prstGeom>
        </p:spPr>
      </p:pic>
      <p:pic>
        <p:nvPicPr>
          <p:cNvPr id="35" name="wipe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3918" y="2166713"/>
            <a:ext cx="3879193" cy="290939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54174" y="965716"/>
            <a:ext cx="918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模拟机械臂擦桌面，其中台面高度为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0.6m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461</Words>
  <Application>Microsoft Office PowerPoint</Application>
  <PresentationFormat>宽屏</PresentationFormat>
  <Paragraphs>139</Paragraphs>
  <Slides>12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AxMath</vt:lpstr>
      <vt:lpstr>AxGlyph</vt:lpstr>
      <vt:lpstr>AxGlyph.Document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Jingchen</dc:creator>
  <cp:lastModifiedBy>Microsoft 帐户</cp:lastModifiedBy>
  <cp:revision>77</cp:revision>
  <cp:lastPrinted>2021-02-25T00:52:42Z</cp:lastPrinted>
  <dcterms:created xsi:type="dcterms:W3CDTF">2021-02-24T05:14:58Z</dcterms:created>
  <dcterms:modified xsi:type="dcterms:W3CDTF">2021-03-26T09:33:50Z</dcterms:modified>
</cp:coreProperties>
</file>